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sldIdLst>
    <p:sldId id="274" r:id="rId2"/>
    <p:sldId id="280" r:id="rId3"/>
    <p:sldId id="281" r:id="rId4"/>
    <p:sldId id="258" r:id="rId5"/>
    <p:sldId id="275" r:id="rId6"/>
    <p:sldId id="269" r:id="rId7"/>
    <p:sldId id="267" r:id="rId8"/>
    <p:sldId id="276" r:id="rId9"/>
    <p:sldId id="270" r:id="rId10"/>
    <p:sldId id="282" r:id="rId11"/>
    <p:sldId id="261" r:id="rId12"/>
    <p:sldId id="263" r:id="rId13"/>
    <p:sldId id="283" r:id="rId14"/>
    <p:sldId id="278" r:id="rId15"/>
    <p:sldId id="284" r:id="rId16"/>
    <p:sldId id="285" r:id="rId17"/>
    <p:sldId id="286" r:id="rId18"/>
    <p:sldId id="27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9"/>
    <p:restoredTop sz="94787"/>
  </p:normalViewPr>
  <p:slideViewPr>
    <p:cSldViewPr snapToGrid="0">
      <p:cViewPr varScale="1">
        <p:scale>
          <a:sx n="78" d="100"/>
          <a:sy n="78" d="100"/>
        </p:scale>
        <p:origin x="6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0.15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1.83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3.72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5.302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7.90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40.23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2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2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6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5020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70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65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90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3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1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2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4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2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86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9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98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customXml" Target="../ink/ink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5.xml"/><Relationship Id="rId5" Type="http://schemas.openxmlformats.org/officeDocument/2006/relationships/image" Target="../media/image36.png"/><Relationship Id="rId10" Type="http://schemas.openxmlformats.org/officeDocument/2006/relationships/customXml" Target="../ink/ink4.xml"/><Relationship Id="rId4" Type="http://schemas.openxmlformats.org/officeDocument/2006/relationships/image" Target="../media/image35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space.univ-tebessa.dz:8080/jspui/bitstream/123456789/11546/1/Etude%20d%E2%80%99un%20syst%C3%A8me%20de%20l%C3%A9vitation%20magn%C3%A9tique.pdf" TargetMode="External"/><Relationship Id="rId2" Type="http://schemas.openxmlformats.org/officeDocument/2006/relationships/hyperlink" Target="https://www.youtube.com/watch?v=Sul59_wEKQ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ses.hal.science/tel-00569274/file/these-allag-udg.pdf" TargetMode="External"/><Relationship Id="rId4" Type="http://schemas.openxmlformats.org/officeDocument/2006/relationships/hyperlink" Target="https://media2.supermagnete.de/projects/pu3576.pdf?__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0F12A-4915-C81F-A600-B7576AA8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train à lévitation magnétique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17F84A-D819-BD70-A8F2-16CF2C6D2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430" y="2041177"/>
            <a:ext cx="4927626" cy="3690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072D1A6-AEAB-B8B6-3DF8-A57D2D55B5A1}"/>
              </a:ext>
            </a:extLst>
          </p:cNvPr>
          <p:cNvSpPr txBox="1"/>
          <p:nvPr/>
        </p:nvSpPr>
        <p:spPr>
          <a:xfrm>
            <a:off x="6090676" y="1580050"/>
            <a:ext cx="61013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/>
              <a:t>Japon</a:t>
            </a:r>
            <a:r>
              <a:rPr lang="fr-FR" dirty="0"/>
              <a:t> : Le rail représente environ </a:t>
            </a:r>
            <a:r>
              <a:rPr lang="fr-FR" b="1" dirty="0"/>
              <a:t>32,9 %</a:t>
            </a:r>
            <a:r>
              <a:rPr lang="fr-FR" dirty="0"/>
              <a:t> des déplacements de passagers, reflétant une infrastructure ferroviaire très développée et une forte utilisation par la population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r-FR" b="1" dirty="0"/>
              <a:t>Trafic de fret ferroviaire français</a:t>
            </a:r>
            <a:r>
              <a:rPr lang="fr-FR" dirty="0"/>
              <a:t> : En 2022, cette performance représente environ </a:t>
            </a:r>
            <a:r>
              <a:rPr lang="fr-FR" b="1" dirty="0"/>
              <a:t>10,4 %</a:t>
            </a:r>
            <a:r>
              <a:rPr lang="fr-FR" dirty="0"/>
              <a:t> du total du transport intérieur terrestre de marchandises.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Nombre de trains en circulation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Chaque jour,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15 000 trains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circulent sur le réseau ferré national français, incluant à la fois les services de fret et de passagers.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Réseau ferré national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La France dispose d'un réseau ferroviaire étendu, avec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28 000 kilomètres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lignes réparties sur l'ensemble du territoire.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DEB94D-62D7-D71A-60C4-4B4EE5B91E16}"/>
              </a:ext>
            </a:extLst>
          </p:cNvPr>
          <p:cNvSpPr txBox="1"/>
          <p:nvPr/>
        </p:nvSpPr>
        <p:spPr>
          <a:xfrm>
            <a:off x="289644" y="6193267"/>
            <a:ext cx="405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GARCIA BUSCAYLET Pierre</a:t>
            </a:r>
          </a:p>
        </p:txBody>
      </p:sp>
    </p:spTree>
    <p:extLst>
      <p:ext uri="{BB962C8B-B14F-4D97-AF65-F5344CB8AC3E}">
        <p14:creationId xmlns:p14="http://schemas.microsoft.com/office/powerpoint/2010/main" val="395080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FAD2C-200C-268F-FCDA-C9873AF8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 force propulsion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7A9AF58-BB6F-76ED-C753-EBE222459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39" y="1580050"/>
            <a:ext cx="6311345" cy="70596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A66C43-19D3-1EB8-DD83-5DF9FEE222EA}"/>
              </a:ext>
            </a:extLst>
          </p:cNvPr>
          <p:cNvSpPr txBox="1"/>
          <p:nvPr/>
        </p:nvSpPr>
        <p:spPr>
          <a:xfrm>
            <a:off x="7374194" y="1580050"/>
            <a:ext cx="220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applique une force de Lorentz pour toute les charges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97FD66-6AFE-C716-6D9A-4B167EF4F8CE}"/>
              </a:ext>
            </a:extLst>
          </p:cNvPr>
          <p:cNvSpPr txBox="1"/>
          <p:nvPr/>
        </p:nvSpPr>
        <p:spPr>
          <a:xfrm>
            <a:off x="553439" y="2487561"/>
            <a:ext cx="2937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Remplaçons </a:t>
            </a:r>
            <a:r>
              <a:rPr lang="fr-FR" dirty="0" err="1"/>
              <a:t>n⋅A⋅q⋅v</a:t>
            </a:r>
            <a:r>
              <a:rPr lang="fr-FR" sz="1200" dirty="0" err="1"/>
              <a:t>d</a:t>
            </a:r>
            <a:r>
              <a:rPr lang="fr-FR" dirty="0"/>
              <a:t> par I (puisque I=</a:t>
            </a:r>
            <a:r>
              <a:rPr lang="fr-FR" dirty="0" err="1"/>
              <a:t>n⋅q⋅v</a:t>
            </a:r>
            <a:r>
              <a:rPr lang="fr-FR" sz="1200" dirty="0" err="1"/>
              <a:t>d</a:t>
            </a:r>
            <a:r>
              <a:rPr lang="fr-FR" dirty="0" err="1"/>
              <a:t>⋅A</a:t>
            </a:r>
            <a:r>
              <a:rPr lang="fr-FR" dirty="0"/>
              <a:t>) </a:t>
            </a:r>
          </a:p>
          <a:p>
            <a:r>
              <a:rPr lang="fr-FR" dirty="0"/>
              <a:t>D’où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15C531-52EE-32F5-0D80-4C02A3F0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9" y="3612436"/>
            <a:ext cx="3743258" cy="10759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B3FACAA-EE3A-C591-9183-87AE8314F109}"/>
              </a:ext>
            </a:extLst>
          </p:cNvPr>
          <p:cNvSpPr txBox="1"/>
          <p:nvPr/>
        </p:nvSpPr>
        <p:spPr>
          <a:xfrm>
            <a:off x="5329084" y="3805084"/>
            <a:ext cx="52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une bobine donc la force totale de propulsion: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551C1C6-C471-074D-A068-B8FC2335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91" y="4946451"/>
            <a:ext cx="3527928" cy="11495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9318A-848F-1DEE-922F-01A305B16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804" y="5143519"/>
            <a:ext cx="3041035" cy="46388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1DA7F15-7F6B-31EA-8A27-BA89DB3FCE9F}"/>
              </a:ext>
            </a:extLst>
          </p:cNvPr>
          <p:cNvSpPr txBox="1"/>
          <p:nvPr/>
        </p:nvSpPr>
        <p:spPr>
          <a:xfrm>
            <a:off x="4296697" y="5190797"/>
            <a:ext cx="142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30C957-EB30-76E5-DA3F-BB594A6B4277}"/>
              </a:ext>
            </a:extLst>
          </p:cNvPr>
          <p:cNvSpPr txBox="1"/>
          <p:nvPr/>
        </p:nvSpPr>
        <p:spPr>
          <a:xfrm>
            <a:off x="8790039" y="4807974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N le nombre de bobines</a:t>
            </a:r>
          </a:p>
        </p:txBody>
      </p:sp>
    </p:spTree>
    <p:extLst>
      <p:ext uri="{BB962C8B-B14F-4D97-AF65-F5344CB8AC3E}">
        <p14:creationId xmlns:p14="http://schemas.microsoft.com/office/powerpoint/2010/main" val="86269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07834-6361-0F37-486E-4C614B10B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5828C6-A733-3F8C-69D2-06031105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322" y="14748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/>
              <a:t>Application du PFD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8FFF30-EAB9-D903-B3E1-DE389FD439FE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fr-FR" dirty="0"/>
              </a:p>
              <a:p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Simplification :</a:t>
                </a:r>
                <a:endParaRPr lang="fr-FR" dirty="0"/>
              </a:p>
              <a:p>
                <a:r>
                  <a:rPr lang="fr-FR" dirty="0"/>
                  <a:t>Dans le sens vertical (pour la sustentation) :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En régime permanent</a:t>
                </a:r>
                <a:r>
                  <a:rPr lang="fr-FR" dirty="0"/>
                  <a:t> (vitesse constante),</a:t>
                </a:r>
              </a:p>
              <a:p>
                <a:r>
                  <a:rPr lang="fr-FR" dirty="0"/>
                  <a:t> a=0, donc </a:t>
                </a:r>
                <a:r>
                  <a:rPr lang="fr-FR" dirty="0" err="1"/>
                  <a:t>Fp</a:t>
                </a:r>
                <a:r>
                  <a:rPr lang="fr-FR" dirty="0"/>
                  <a:t>=Fr​.</a:t>
                </a:r>
              </a:p>
              <a:p>
                <a:pPr marL="36900" indent="0">
                  <a:buNone/>
                </a:pPr>
                <a:r>
                  <a:rPr lang="fr-FR" b="1" dirty="0"/>
                  <a:t>En phase d'accélération</a:t>
                </a:r>
                <a:r>
                  <a:rPr lang="fr-FR" dirty="0"/>
                  <a:t> ou </a:t>
                </a:r>
                <a:r>
                  <a:rPr lang="fr-FR" b="1" dirty="0"/>
                  <a:t>décélération</a:t>
                </a:r>
                <a:r>
                  <a:rPr lang="fr-FR" dirty="0"/>
                  <a:t>, on utilise </a:t>
                </a:r>
                <a:r>
                  <a:rPr lang="fr-FR" dirty="0" err="1"/>
                  <a:t>Fp</a:t>
                </a:r>
                <a:r>
                  <a:rPr lang="fr-FR" dirty="0"/>
                  <a:t>−Fr=m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/>
                  <a:t> pour déterminer l'accélération du train.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/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</m:nary>
                    <m:r>
                      <a:rPr lang="fr-FR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</a:p>
              <a:p>
                <a:r>
                  <a:rPr lang="fr-FR" dirty="0"/>
                  <a:t>				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sz="1600" dirty="0"/>
                  <a:t>r+</a:t>
                </a:r>
                <a:r>
                  <a:rPr lang="fr-FR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=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fr-FR" dirty="0"/>
              </a:p>
              <a:p>
                <a:r>
                  <a:rPr lang="fr-FR" dirty="0"/>
                  <a:t>                      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54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FB4EF-A324-B081-D967-8C3922E4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EC2FB-2F03-4722-D77B-13091A42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-252925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 err="1"/>
              <a:t>Equadiff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btient </a:t>
                </a:r>
                <a:r>
                  <a:rPr lang="fr-FR" b="0" dirty="0">
                    <a:latin typeface="Cambria Math" panose="02040503050406030204" pitchFamily="18" charset="0"/>
                  </a:rPr>
                  <a:t>donc								</a:t>
                </a:r>
              </a:p>
              <a:p>
                <a:endParaRPr lang="fr-FR" dirty="0">
                  <a:latin typeface="Cambria Math" panose="02040503050406030204" pitchFamily="18" charset="0"/>
                </a:endParaRPr>
              </a:p>
              <a:p>
                <a:r>
                  <a:rPr lang="fr-FR" b="0" dirty="0">
                    <a:latin typeface="Cambria Math" panose="02040503050406030204" pitchFamily="18" charset="0"/>
                  </a:rPr>
                  <a:t>		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En prenant l’hypothèse que le train pars sans vitesse </a:t>
                </a:r>
                <a:r>
                  <a:rPr lang="fr-FR" dirty="0">
                    <a:latin typeface="Cambria Math" panose="02040503050406030204" pitchFamily="18" charset="0"/>
                  </a:rPr>
                  <a:t>initiale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marL="3690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On </a:t>
                </a:r>
                <a:r>
                  <a:rPr lang="fr-FR" b="0" dirty="0">
                    <a:latin typeface="Cambria Math" panose="02040503050406030204" pitchFamily="18" charset="0"/>
                  </a:rPr>
                  <a:t>obtient</a:t>
                </a:r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pPr marL="3690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 err="1">
                    <a:latin typeface="Cambria Math" panose="02040503050406030204" pitchFamily="18" charset="0"/>
                  </a:rPr>
                  <a:t>Lorsque</a:t>
                </a:r>
                <a:r>
                  <a:rPr lang="en-US" dirty="0">
                    <a:latin typeface="Cambria Math" panose="02040503050406030204" pitchFamily="18" charset="0"/>
                  </a:rPr>
                  <a:t> t tend </a:t>
                </a:r>
                <a:r>
                  <a:rPr lang="en-US" dirty="0" err="1">
                    <a:latin typeface="Cambria Math" panose="02040503050406030204" pitchFamily="18" charset="0"/>
                  </a:rPr>
                  <a:t>vers</a:t>
                </a:r>
                <a:r>
                  <a:rPr lang="en-US" dirty="0">
                    <a:latin typeface="Cambria Math" panose="02040503050406030204" pitchFamily="18" charset="0"/>
                  </a:rPr>
                  <a:t> +inf: </a:t>
                </a:r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D4255501-B23A-8680-E5F6-690E05E500E0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0850E6-2BAC-BEB6-1FCE-E3F595816165}"/>
              </a:ext>
            </a:extLst>
          </p:cNvPr>
          <p:cNvSpPr txBox="1"/>
          <p:nvPr/>
        </p:nvSpPr>
        <p:spPr>
          <a:xfrm>
            <a:off x="914400" y="500774"/>
            <a:ext cx="2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régime  transitoire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2F17972-E6B6-ADAB-3B2E-9C690581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73" y="1254473"/>
            <a:ext cx="4816265" cy="889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8196AD-1E82-E905-7AC4-D424DF8E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975" y="3145848"/>
            <a:ext cx="6565556" cy="129833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514E1B-7B62-34C3-8BB6-CF93D5176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98" y="4856702"/>
            <a:ext cx="4947739" cy="163258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650F432-B130-701E-5006-8DA5603C506A}"/>
              </a:ext>
            </a:extLst>
          </p:cNvPr>
          <p:cNvSpPr txBox="1"/>
          <p:nvPr/>
        </p:nvSpPr>
        <p:spPr>
          <a:xfrm>
            <a:off x="5348748" y="4463812"/>
            <a:ext cx="6565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B=4 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N=4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I=1000 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L=100m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</a:t>
            </a:r>
            <a:r>
              <a:rPr lang="el-GR" dirty="0"/>
              <a:t>ρ=1.225 </a:t>
            </a:r>
            <a:r>
              <a:rPr lang="fr-FR" dirty="0"/>
              <a:t>kg/m-3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Cd=0.3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A=10 m2				On obtiens </a:t>
            </a:r>
            <a:r>
              <a:rPr lang="fr-FR" b="1" dirty="0"/>
              <a:t>594 km/h</a:t>
            </a:r>
            <a:endParaRPr lang="fr-F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71B61E87-CE77-9668-0F28-2CA819835C3B}"/>
                  </a:ext>
                </a:extLst>
              </p14:cNvPr>
              <p14:cNvContentPartPr/>
              <p14:nvPr/>
            </p14:nvContentPartPr>
            <p14:xfrm>
              <a:off x="3971868" y="4119619"/>
              <a:ext cx="360" cy="36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71B61E87-CE77-9668-0F28-2CA819835C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8228" y="401197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3579E614-2A44-57AD-4569-66F73C2CFFCE}"/>
                  </a:ext>
                </a:extLst>
              </p14:cNvPr>
              <p14:cNvContentPartPr/>
              <p14:nvPr/>
            </p14:nvContentPartPr>
            <p14:xfrm>
              <a:off x="3932988" y="4129339"/>
              <a:ext cx="3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3579E614-2A44-57AD-4569-66F73C2CFF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8988" y="402169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4FEE8307-4D7F-5090-0B41-24ABD07B6411}"/>
                  </a:ext>
                </a:extLst>
              </p14:cNvPr>
              <p14:cNvContentPartPr/>
              <p14:nvPr/>
            </p14:nvContentPartPr>
            <p14:xfrm>
              <a:off x="3922908" y="4109899"/>
              <a:ext cx="360" cy="36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4FEE8307-4D7F-5090-0B41-24ABD07B64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8908" y="40022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7E6C7C0D-E3D1-4C9C-0AAD-F4692898A1B6}"/>
                  </a:ext>
                </a:extLst>
              </p14:cNvPr>
              <p14:cNvContentPartPr/>
              <p14:nvPr/>
            </p14:nvContentPartPr>
            <p14:xfrm>
              <a:off x="3932988" y="4129339"/>
              <a:ext cx="360" cy="36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7E6C7C0D-E3D1-4C9C-0AAD-F4692898A1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8988" y="402169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84BF88B2-9C4B-9948-7467-09D1E56051C7}"/>
                  </a:ext>
                </a:extLst>
              </p14:cNvPr>
              <p14:cNvContentPartPr/>
              <p14:nvPr/>
            </p14:nvContentPartPr>
            <p14:xfrm>
              <a:off x="3903108" y="4139059"/>
              <a:ext cx="36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84BF88B2-9C4B-9948-7467-09D1E56051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468" y="403141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48602490-F14C-573E-38CD-943015B72036}"/>
                  </a:ext>
                </a:extLst>
              </p14:cNvPr>
              <p14:cNvContentPartPr/>
              <p14:nvPr/>
            </p14:nvContentPartPr>
            <p14:xfrm>
              <a:off x="3922908" y="4099819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48602490-F14C-573E-38CD-943015B720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8908" y="3991819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5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1181F0-AF4D-156B-95AA-3D640194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Temps théorique pour atteindre cette vitesse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CAA787-05DC-AE37-062F-EFD31308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337" y="1481728"/>
            <a:ext cx="3098236" cy="121185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25F8566-6C0A-6D95-BA8D-0FA72C48AE91}"/>
              </a:ext>
            </a:extLst>
          </p:cNvPr>
          <p:cNvSpPr txBox="1"/>
          <p:nvPr/>
        </p:nvSpPr>
        <p:spPr>
          <a:xfrm>
            <a:off x="648929" y="1828800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peut poser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334C78-DE87-562B-BDDF-48E858F8CEEB}"/>
              </a:ext>
            </a:extLst>
          </p:cNvPr>
          <p:cNvSpPr txBox="1"/>
          <p:nvPr/>
        </p:nvSpPr>
        <p:spPr>
          <a:xfrm>
            <a:off x="1170039" y="3087328"/>
            <a:ext cx="434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application numérique on trouve un temps de environ 7 min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D2E752-B5B6-7F7D-4B5B-81413515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10" y="1655426"/>
            <a:ext cx="3625036" cy="7338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012BD27-CBAD-2824-856B-BF0689F80B24}"/>
              </a:ext>
            </a:extLst>
          </p:cNvPr>
          <p:cNvSpPr txBox="1"/>
          <p:nvPr/>
        </p:nvSpPr>
        <p:spPr>
          <a:xfrm>
            <a:off x="1425677" y="4227871"/>
            <a:ext cx="3608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comparer : </a:t>
            </a:r>
          </a:p>
          <a:p>
            <a:r>
              <a:rPr lang="fr-FR" dirty="0"/>
              <a:t>Le </a:t>
            </a:r>
            <a:r>
              <a:rPr lang="fr-FR" dirty="0" err="1"/>
              <a:t>Transrapid</a:t>
            </a:r>
            <a:r>
              <a:rPr lang="fr-FR" dirty="0"/>
              <a:t> de Shanghai, liaison centre-ville-aéroport en Chine à Shanghai de 30 km inaugurée en janvier 2004 ; avec une vitesse maximale de 431 km/h , le trajet est effectué en </a:t>
            </a:r>
            <a:r>
              <a:rPr lang="fr-FR" b="1" dirty="0"/>
              <a:t>7 min 20 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98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11187-8727-6DCE-D8DB-175249C6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 de Sustention </a:t>
            </a:r>
          </a:p>
        </p:txBody>
      </p:sp>
      <p:pic>
        <p:nvPicPr>
          <p:cNvPr id="4" name="20250109-2206-58.3770130">
            <a:hlinkClick r:id="" action="ppaction://media"/>
            <a:extLst>
              <a:ext uri="{FF2B5EF4-FFF2-40B4-BE49-F238E27FC236}">
                <a16:creationId xmlns:a16="http://schemas.microsoft.com/office/drawing/2014/main" id="{ADDBC957-F40B-A4A3-340E-0CE99FB333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316" y="2176513"/>
            <a:ext cx="5322674" cy="3634199"/>
          </a:xfrm>
        </p:spPr>
      </p:pic>
      <p:pic>
        <p:nvPicPr>
          <p:cNvPr id="6" name="20250109-2211-24.5468796">
            <a:hlinkClick r:id="" action="ppaction://media"/>
            <a:extLst>
              <a:ext uri="{FF2B5EF4-FFF2-40B4-BE49-F238E27FC236}">
                <a16:creationId xmlns:a16="http://schemas.microsoft.com/office/drawing/2014/main" id="{9628DC6C-EA71-B277-13CB-9BF228C821E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787" end="18789.354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78476" y="2176513"/>
            <a:ext cx="6456208" cy="36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7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3297E0-2B20-1094-25CB-9D9189C0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force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FAC9352-69C8-B79B-4C07-BC28FE0FC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177" y="1717702"/>
            <a:ext cx="1839341" cy="9704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309F4F-C6A6-CD07-8D2C-41D96FE26BE7}"/>
              </a:ext>
            </a:extLst>
          </p:cNvPr>
          <p:cNvSpPr txBox="1"/>
          <p:nvPr/>
        </p:nvSpPr>
        <p:spPr>
          <a:xfrm>
            <a:off x="3106994" y="1789471"/>
            <a:ext cx="156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D’après l’induction de Faraday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9208BF-2800-84E5-D048-98547C26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157" y="1789471"/>
            <a:ext cx="3046851" cy="7417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B9F948C-0BE9-3F87-F5A5-280CA574BD1D}"/>
              </a:ext>
            </a:extLst>
          </p:cNvPr>
          <p:cNvSpPr txBox="1"/>
          <p:nvPr/>
        </p:nvSpPr>
        <p:spPr>
          <a:xfrm>
            <a:off x="776748" y="29791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 donc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91B0D8-8740-B36C-D0D6-2AC943FE1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453" y="2897573"/>
            <a:ext cx="1969453" cy="82924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AA4C347-96DC-039F-32E9-62D9E26115DB}"/>
              </a:ext>
            </a:extLst>
          </p:cNvPr>
          <p:cNvSpPr txBox="1"/>
          <p:nvPr/>
        </p:nvSpPr>
        <p:spPr>
          <a:xfrm>
            <a:off x="4817806" y="2897573"/>
            <a:ext cx="6921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force électromotrice induite dans la boucle est en relation avec la résistance R de la boucle et le courant I dans le conducteur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3BCF517-4867-53F9-6A69-A57BC2F99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" y="3935544"/>
            <a:ext cx="3405586" cy="11087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A2F1627-05CF-1B2D-7172-49B7187AE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93" y="4861427"/>
            <a:ext cx="4704736" cy="1183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479B2E4-2673-52C9-A77B-639AC3B8F3FC}"/>
              </a:ext>
            </a:extLst>
          </p:cNvPr>
          <p:cNvSpPr txBox="1"/>
          <p:nvPr/>
        </p:nvSpPr>
        <p:spPr>
          <a:xfrm>
            <a:off x="1581847" y="5309419"/>
            <a:ext cx="3405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courant dans le conducteur crée une force de Lorentz lorsqu'il interagit avec le champ magnétique.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4452A1B-D38B-1849-FDEC-878BABA72622}"/>
              </a:ext>
            </a:extLst>
          </p:cNvPr>
          <p:cNvSpPr txBox="1"/>
          <p:nvPr/>
        </p:nvSpPr>
        <p:spPr>
          <a:xfrm>
            <a:off x="8563897" y="1580050"/>
            <a:ext cx="1366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 la longueur d’une boucle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31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1B3CC2-9546-F170-6864-134F2D5F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6477"/>
            <a:ext cx="10353762" cy="5584723"/>
          </a:xfrm>
        </p:spPr>
        <p:txBody>
          <a:bodyPr/>
          <a:lstStyle/>
          <a:p>
            <a:pPr marL="36900" indent="0">
              <a:buNone/>
            </a:pPr>
            <a:r>
              <a:rPr lang="fr-FR" dirty="0"/>
              <a:t>En substituant I on a donc 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/>
              <a:t>Or B n’est pas constant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BBAA4C-AF72-53D3-D299-E4C52DA2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17" y="223682"/>
            <a:ext cx="3920060" cy="8431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4F25FB-F5B4-8F81-E54B-7234BA9B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90" y="1408470"/>
            <a:ext cx="2921454" cy="6633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03258A-7637-876B-D5A1-0666516276DC}"/>
              </a:ext>
            </a:extLst>
          </p:cNvPr>
          <p:cNvSpPr txBox="1"/>
          <p:nvPr/>
        </p:nvSpPr>
        <p:spPr>
          <a:xfrm>
            <a:off x="1081548" y="2340077"/>
            <a:ext cx="3077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Ainsi on a: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Avec le PFD on obtient: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32EE9A5-BAEF-93FE-9512-E252FF3E6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177" y="2264498"/>
            <a:ext cx="3724823" cy="66332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4635DCD-7349-2CE9-58EC-696A07CDE5ED}"/>
              </a:ext>
            </a:extLst>
          </p:cNvPr>
          <p:cNvSpPr txBox="1"/>
          <p:nvPr/>
        </p:nvSpPr>
        <p:spPr>
          <a:xfrm>
            <a:off x="7128387" y="2153265"/>
            <a:ext cx="97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 « 8 »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E288F5F-DD0D-B75B-4E11-877A89693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486" y="3906443"/>
            <a:ext cx="5777567" cy="127515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2F7F27A-8CFE-2568-7EA2-A111809BDCC7}"/>
              </a:ext>
            </a:extLst>
          </p:cNvPr>
          <p:cNvSpPr txBox="1"/>
          <p:nvPr/>
        </p:nvSpPr>
        <p:spPr>
          <a:xfrm>
            <a:off x="6383351" y="4359355"/>
            <a:ext cx="973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+R</a:t>
            </a:r>
          </a:p>
        </p:txBody>
      </p:sp>
    </p:spTree>
    <p:extLst>
      <p:ext uri="{BB962C8B-B14F-4D97-AF65-F5344CB8AC3E}">
        <p14:creationId xmlns:p14="http://schemas.microsoft.com/office/powerpoint/2010/main" val="153442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98725-8823-77C4-5A74-DB1A6E7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4B71C7F-6163-0186-A766-EF6EBDD4A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75" y="1580050"/>
            <a:ext cx="7085564" cy="57532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2FB6E4-B0CF-440C-E432-C6B19EA9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6" y="2550500"/>
            <a:ext cx="8189289" cy="428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02565D-8FD4-CD50-CCEF-539172BF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0" y="3621837"/>
            <a:ext cx="6919007" cy="10878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4980BBB-18CC-D979-6DC4-E93B6F5A7729}"/>
              </a:ext>
            </a:extLst>
          </p:cNvPr>
          <p:cNvSpPr txBox="1"/>
          <p:nvPr/>
        </p:nvSpPr>
        <p:spPr>
          <a:xfrm>
            <a:off x="8957187" y="4559034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 50 à 60 kWh par kilomètre pour la lévitation et la propulsion. À titre de comparaison, un train à grande vitesse classique consomme environ 30 à 40 kWh par kilomètre</a:t>
            </a:r>
          </a:p>
        </p:txBody>
      </p:sp>
    </p:spTree>
    <p:extLst>
      <p:ext uri="{BB962C8B-B14F-4D97-AF65-F5344CB8AC3E}">
        <p14:creationId xmlns:p14="http://schemas.microsoft.com/office/powerpoint/2010/main" val="21049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9579F-A7F8-DA78-AA5F-261F0B7B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Avantages/</a:t>
            </a:r>
            <a:r>
              <a:rPr lang="fr-FR" dirty="0" err="1"/>
              <a:t>Incovenients</a:t>
            </a:r>
            <a:endParaRPr lang="fr-FR" dirty="0"/>
          </a:p>
        </p:txBody>
      </p:sp>
      <p:graphicFrame>
        <p:nvGraphicFramePr>
          <p:cNvPr id="13" name="Espace réservé du contenu 12">
            <a:extLst>
              <a:ext uri="{FF2B5EF4-FFF2-40B4-BE49-F238E27FC236}">
                <a16:creationId xmlns:a16="http://schemas.microsoft.com/office/drawing/2014/main" id="{416ECE8F-ABEE-E655-EC8E-DDA7F62B4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108752"/>
              </p:ext>
            </p:extLst>
          </p:nvPr>
        </p:nvGraphicFramePr>
        <p:xfrm>
          <a:off x="914400" y="1731963"/>
          <a:ext cx="10353674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3395382098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1378435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Avantages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Incovénients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5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Vitesses de pointe et de croisière plus élevées</a:t>
                      </a:r>
                    </a:p>
                    <a:p>
                      <a:r>
                        <a:rPr lang="fr-FR" dirty="0"/>
                        <a:t>Meilleures accélérations et relances</a:t>
                      </a:r>
                    </a:p>
                    <a:p>
                      <a:r>
                        <a:rPr lang="fr-FR" dirty="0"/>
                        <a:t>Franchissement de pentes plus fortes</a:t>
                      </a:r>
                    </a:p>
                    <a:p>
                      <a:r>
                        <a:rPr lang="fr-FR" dirty="0"/>
                        <a:t>Franchissement de courbes plus importantes: Les trains </a:t>
                      </a:r>
                      <a:r>
                        <a:rPr lang="fr-FR" dirty="0" err="1"/>
                        <a:t>Maglev</a:t>
                      </a:r>
                      <a:r>
                        <a:rPr lang="fr-FR" dirty="0"/>
                        <a:t> peuvent négocier des courbes plus</a:t>
                      </a:r>
                    </a:p>
                    <a:p>
                      <a:r>
                        <a:rPr lang="fr-FR" dirty="0"/>
                        <a:t>serrées que les trains traditionnels, offrant ainsi une plus grande flexibilité dans la conception des itinéraires.</a:t>
                      </a:r>
                    </a:p>
                    <a:p>
                      <a:r>
                        <a:rPr lang="fr-FR" dirty="0"/>
                        <a:t>Risque presque nul de déraillement</a:t>
                      </a:r>
                    </a:p>
                    <a:p>
                      <a:r>
                        <a:rPr lang="fr-FR" dirty="0"/>
                        <a:t>Meilleur rendement énergétique sur de longues distances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Coût élevé de construction des voies</a:t>
                      </a:r>
                    </a:p>
                    <a:p>
                      <a:r>
                        <a:rPr lang="fr-FR" dirty="0"/>
                        <a:t>Difficulté de conception des aiguillages</a:t>
                      </a:r>
                    </a:p>
                    <a:p>
                      <a:r>
                        <a:rPr lang="fr-FR" dirty="0"/>
                        <a:t>Incompatibilité avec les réseaux traditionnels</a:t>
                      </a:r>
                    </a:p>
                    <a:p>
                      <a:r>
                        <a:rPr lang="fr-FR" dirty="0"/>
                        <a:t>Adaptation limitée au fret lourd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1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5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3947-380D-AE13-758B-98EC687C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77" y="2543302"/>
            <a:ext cx="9076329" cy="1064277"/>
          </a:xfrm>
        </p:spPr>
        <p:txBody>
          <a:bodyPr/>
          <a:lstStyle/>
          <a:p>
            <a:r>
              <a:rPr lang="en-US" dirty="0"/>
              <a:t>Fin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97C5A0-EFCD-270C-702F-3BAB6139A7FF}"/>
              </a:ext>
            </a:extLst>
          </p:cNvPr>
          <p:cNvSpPr txBox="1"/>
          <p:nvPr/>
        </p:nvSpPr>
        <p:spPr>
          <a:xfrm>
            <a:off x="422787" y="3932903"/>
            <a:ext cx="6705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Sources:</a:t>
            </a:r>
          </a:p>
          <a:p>
            <a:r>
              <a:rPr lang="fr-FR" sz="1200" u="sng" dirty="0">
                <a:hlinkClick r:id="rId2"/>
              </a:rPr>
              <a:t>https://www.youtube.com/watch?v=Sul59_wEKQs</a:t>
            </a:r>
            <a:endParaRPr lang="fr-FR" sz="1200" u="sng" dirty="0"/>
          </a:p>
          <a:p>
            <a:r>
              <a:rPr lang="fr-FR" sz="1200" u="sng" dirty="0"/>
              <a:t>http://dspace.univ-tebessa.dz:8080/jspui/bitstream/123456789/7287/1/Houam%20Ala.pdf</a:t>
            </a:r>
          </a:p>
          <a:p>
            <a:r>
              <a:rPr lang="fr-FR" sz="1200" dirty="0">
                <a:hlinkClick r:id="rId3"/>
              </a:rPr>
              <a:t>http://dspace.univ-tebessa.dz:8080/jspui/bitstream/123456789/11546/1/Etude%20d%E2%80%99un%20syst%C3%A8me%20de%20l%C3%A9vitation%20magn%C3%A9tique.pdf</a:t>
            </a:r>
            <a:endParaRPr lang="fr-FR" sz="1200" dirty="0"/>
          </a:p>
          <a:p>
            <a:r>
              <a:rPr lang="fr-FR" sz="1200" dirty="0">
                <a:hlinkClick r:id="rId4"/>
              </a:rPr>
              <a:t>https://media2.supermagnete.de/projects/pu3576.pdf?__3</a:t>
            </a:r>
            <a:endParaRPr lang="fr-FR" sz="1200" dirty="0"/>
          </a:p>
          <a:p>
            <a:r>
              <a:rPr lang="fr-FR" sz="1200" dirty="0">
                <a:hlinkClick r:id="rId5"/>
              </a:rPr>
              <a:t>https://theses.hal.science/tel-00569274/file/these-allag-udg.pdf</a:t>
            </a:r>
            <a:endParaRPr lang="fr-FR" sz="1200" dirty="0"/>
          </a:p>
          <a:p>
            <a:r>
              <a:rPr lang="fr-FR" sz="1200" dirty="0"/>
              <a:t>http://www.laurentgry-sciences.fr/data/forcelorentz.pdf</a:t>
            </a:r>
          </a:p>
        </p:txBody>
      </p:sp>
    </p:spTree>
    <p:extLst>
      <p:ext uri="{BB962C8B-B14F-4D97-AF65-F5344CB8AC3E}">
        <p14:creationId xmlns:p14="http://schemas.microsoft.com/office/powerpoint/2010/main" val="51808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5E30C-FEE2-78A6-0E21-A959ED4F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4" y="522582"/>
            <a:ext cx="10353762" cy="970450"/>
          </a:xfrm>
        </p:spPr>
        <p:txBody>
          <a:bodyPr/>
          <a:lstStyle/>
          <a:p>
            <a:r>
              <a:rPr lang="fr-FR" u="sng" dirty="0"/>
              <a:t>Sommaire: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0769F2-1E8A-4FFB-F944-76709BC4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95" y="2276667"/>
            <a:ext cx="10353762" cy="4058751"/>
          </a:xfrm>
        </p:spPr>
        <p:txBody>
          <a:bodyPr/>
          <a:lstStyle/>
          <a:p>
            <a:r>
              <a:rPr lang="fr-FR" dirty="0"/>
              <a:t>Contexte Historique</a:t>
            </a:r>
          </a:p>
          <a:p>
            <a:r>
              <a:rPr lang="fr-FR" dirty="0"/>
              <a:t>Détermination des différentes forces </a:t>
            </a:r>
          </a:p>
          <a:p>
            <a:r>
              <a:rPr lang="fr-FR" dirty="0"/>
              <a:t>Décomposition du mouvement </a:t>
            </a:r>
          </a:p>
          <a:p>
            <a:r>
              <a:rPr lang="fr-FR" dirty="0"/>
              <a:t>Expression d’un modèle pour chaque force</a:t>
            </a:r>
          </a:p>
          <a:p>
            <a:r>
              <a:rPr lang="fr-FR" dirty="0"/>
              <a:t>Application du PFD</a:t>
            </a:r>
          </a:p>
          <a:p>
            <a:r>
              <a:rPr lang="fr-FR" dirty="0"/>
              <a:t>Bilan énergétique </a:t>
            </a:r>
          </a:p>
          <a:p>
            <a:r>
              <a:rPr lang="fr-FR" dirty="0"/>
              <a:t>Avantages</a:t>
            </a:r>
            <a:r>
              <a:rPr lang="fr-FR"/>
              <a:t>/Inconvénients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665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9DE99F-1427-E418-AD51-109593A1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brève du train </a:t>
            </a:r>
            <a:r>
              <a:rPr lang="fr-FR" dirty="0" err="1"/>
              <a:t>maglev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24B5FB2-E67F-4D1D-276B-58FA346F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10" y="2048766"/>
            <a:ext cx="5412316" cy="40592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55B038A-B5F9-74B2-7D1D-39F94CC78E72}"/>
              </a:ext>
            </a:extLst>
          </p:cNvPr>
          <p:cNvSpPr txBox="1"/>
          <p:nvPr/>
        </p:nvSpPr>
        <p:spPr>
          <a:xfrm>
            <a:off x="6779686" y="2124856"/>
            <a:ext cx="4345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1914, l'ingénieur français Émile Bachelet dépose un brevet pour un système de transport utilisant la lévitation magnétique.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4BF681-F75D-1D51-173C-73D9F210169E}"/>
              </a:ext>
            </a:extLst>
          </p:cNvPr>
          <p:cNvSpPr txBox="1"/>
          <p:nvPr/>
        </p:nvSpPr>
        <p:spPr>
          <a:xfrm>
            <a:off x="6779686" y="3635537"/>
            <a:ext cx="4591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les années 1960, des recherches plus approfondies sont menées, notamment en Allemagne et au Japon, pour développer des prototypes de trains à lévitation magnétique.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8D872D-3505-C0B9-5485-D4BAA93A674B}"/>
              </a:ext>
            </a:extLst>
          </p:cNvPr>
          <p:cNvSpPr txBox="1"/>
          <p:nvPr/>
        </p:nvSpPr>
        <p:spPr>
          <a:xfrm>
            <a:off x="6779686" y="5146218"/>
            <a:ext cx="4591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2003, la première ligne commerciale à grande vitesse, </a:t>
            </a:r>
            <a:r>
              <a:rPr lang="fr-FR" b="1" dirty="0"/>
              <a:t>Shanghai </a:t>
            </a:r>
            <a:r>
              <a:rPr lang="fr-FR" b="1" dirty="0" err="1"/>
              <a:t>Maglev</a:t>
            </a:r>
            <a:r>
              <a:rPr lang="fr-FR" dirty="0"/>
              <a:t>, ouvre en Chine. Ce train relie l'aéroport international de Shanghai-Pudong à la ville en atteignant des vitesses de 431 km/h.</a:t>
            </a:r>
          </a:p>
        </p:txBody>
      </p:sp>
    </p:spTree>
    <p:extLst>
      <p:ext uri="{BB962C8B-B14F-4D97-AF65-F5344CB8AC3E}">
        <p14:creationId xmlns:p14="http://schemas.microsoft.com/office/powerpoint/2010/main" val="200863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31B6B83-DA90-241B-3446-A360B2B0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937" y="1870838"/>
            <a:ext cx="2524125" cy="18097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BD5C3-261A-06A0-B763-0993990D2FC8}"/>
              </a:ext>
            </a:extLst>
          </p:cNvPr>
          <p:cNvCxnSpPr>
            <a:cxnSpLocks/>
          </p:cNvCxnSpPr>
          <p:nvPr/>
        </p:nvCxnSpPr>
        <p:spPr>
          <a:xfrm flipV="1">
            <a:off x="8485239" y="2261419"/>
            <a:ext cx="0" cy="74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9F2494-413E-B392-1085-11AB7C94BB09}"/>
              </a:ext>
            </a:extLst>
          </p:cNvPr>
          <p:cNvCxnSpPr/>
          <p:nvPr/>
        </p:nvCxnSpPr>
        <p:spPr>
          <a:xfrm flipH="1">
            <a:off x="7905135" y="3008671"/>
            <a:ext cx="580104" cy="1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078737-B308-490E-7D6A-E8B55302DD82}"/>
              </a:ext>
            </a:extLst>
          </p:cNvPr>
          <p:cNvCxnSpPr>
            <a:cxnSpLocks/>
          </p:cNvCxnSpPr>
          <p:nvPr/>
        </p:nvCxnSpPr>
        <p:spPr>
          <a:xfrm>
            <a:off x="8485239" y="3008671"/>
            <a:ext cx="455879" cy="40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35D5D461-05D3-C532-A4FE-C417975DCE85}"/>
              </a:ext>
            </a:extLst>
          </p:cNvPr>
          <p:cNvSpPr txBox="1">
            <a:spLocks/>
          </p:cNvSpPr>
          <p:nvPr/>
        </p:nvSpPr>
        <p:spPr>
          <a:xfrm>
            <a:off x="6523295" y="27005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87825FB2-3F85-CF1E-9D98-E0631BF516A1}"/>
              </a:ext>
            </a:extLst>
          </p:cNvPr>
          <p:cNvSpPr txBox="1">
            <a:spLocks/>
          </p:cNvSpPr>
          <p:nvPr/>
        </p:nvSpPr>
        <p:spPr>
          <a:xfrm>
            <a:off x="10098744" y="602774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1">
            <a:extLst>
              <a:ext uri="{FF2B5EF4-FFF2-40B4-BE49-F238E27FC236}">
                <a16:creationId xmlns:a16="http://schemas.microsoft.com/office/drawing/2014/main" id="{3D6B3735-D051-A65D-BE41-2604E7943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04" y="6427961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udy Old Style" panose="02020502050305020303" pitchFamily="18" charset="77"/>
              </a:rPr>
              <a:t>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7E50EF-44C1-30AE-79AD-40A5FA2FB4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2608" y="589210"/>
            <a:ext cx="20196105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Bilan des forces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sustentation magnétique (</a:t>
            </a:r>
            <a:r>
              <a:rPr lang="fr-FR" altLang="fr-FR" sz="16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fr-FR" altLang="fr-FR" sz="14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Cette force est générée par l'interaction entre les électroaimants situés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 le train et les aimants ou bobines dans la voie.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Elle compense le poids du train et permet de le maintenir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lévitation. Selon </a:t>
            </a: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propulsion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Cette force provient des champs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électromagnétiques générés pour propulser le train le long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la voie. Selon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résistance de l'air (F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En mouvement, le train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subit une résistance</a:t>
            </a:r>
            <a:r>
              <a:rPr lang="fr-FR" altLang="fr-FR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l'air proportionnelle à sa vitesse. Selon </a:t>
            </a:r>
            <a:r>
              <a:rPr lang="fr-FR" sz="1600" dirty="0"/>
              <a:t> 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frottement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très faible en raison de l'absence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contact direct avec la voie.(On la néglige)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Poids Selon -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70F685-33D9-8862-298D-36F146CE39B0}"/>
              </a:ext>
            </a:extLst>
          </p:cNvPr>
          <p:cNvSpPr txBox="1"/>
          <p:nvPr/>
        </p:nvSpPr>
        <p:spPr>
          <a:xfrm>
            <a:off x="9144000" y="341644"/>
            <a:ext cx="1949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Référentiel:</a:t>
            </a:r>
            <a:r>
              <a:rPr lang="fr-FR" dirty="0"/>
              <a:t> Terrestre</a:t>
            </a:r>
          </a:p>
          <a:p>
            <a:r>
              <a:rPr lang="fr-FR" u="sng" dirty="0"/>
              <a:t>Point d’application: </a:t>
            </a:r>
            <a:r>
              <a:rPr lang="fr-FR" dirty="0"/>
              <a:t>centre de gravité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8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DAB3EB7-EBAC-EB55-97C1-89CF1482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503"/>
            <a:ext cx="12192000" cy="56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𝐸𝑥𝑝𝑟𝑒𝑠𝑠𝑖𝑜𝑛𝑠</m:t>
                    </m:r>
                  </m:oMath>
                </a14:m>
                <a:r>
                  <a:rPr lang="en-US" dirty="0"/>
                  <a:t> des </a:t>
                </a:r>
                <a:r>
                  <a:rPr lang="en-US" dirty="0" err="1"/>
                  <a:t>différentes</a:t>
                </a:r>
                <a:r>
                  <a:rPr lang="en-US" dirty="0"/>
                  <a:t> forces </a:t>
                </a:r>
                <a:r>
                  <a:rPr lang="en-US" dirty="0" err="1"/>
                  <a:t>introduites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9ECCC-E86D-2D95-8CEB-1D084C7F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623" y="1049180"/>
            <a:ext cx="9076329" cy="5160701"/>
          </a:xfrm>
        </p:spPr>
        <p:txBody>
          <a:bodyPr>
            <a:normAutofit/>
          </a:bodyPr>
          <a:lstStyle/>
          <a:p>
            <a:r>
              <a:rPr lang="fr-FR" b="1" dirty="0"/>
              <a:t>Force de résistance de l’air(Fr)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Où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>
                <a:effectLst/>
              </a:rPr>
              <a:t>Ρ</a:t>
            </a:r>
            <a:r>
              <a:rPr lang="fr-FR" dirty="0">
                <a:effectLst/>
              </a:rPr>
              <a:t> est la densité de l'air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Cd est le coefficient de traînée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A est la section frontale du train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v est la vitesse du train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B8E7D5B-C1E5-9912-D3B2-47E18C5E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9" y="1759088"/>
            <a:ext cx="2208720" cy="8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49DCD-520D-9048-5EE6-6F2AB623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62F62-B23E-7DB4-3E48-BAD1900C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39" y="241185"/>
            <a:ext cx="9076329" cy="1064277"/>
          </a:xfrm>
        </p:spPr>
        <p:txBody>
          <a:bodyPr>
            <a:normAutofit/>
          </a:bodyPr>
          <a:lstStyle/>
          <a:p>
            <a:r>
              <a:rPr lang="fr-FR" dirty="0"/>
              <a:t>Propulsion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9815DE-DC28-902A-1387-F82B1ABD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309" y="468524"/>
            <a:ext cx="1282853" cy="1282853"/>
          </a:xfrm>
          <a:prstGeom prst="rect">
            <a:avLst/>
          </a:prstGeom>
        </p:spPr>
      </p:pic>
      <p:pic>
        <p:nvPicPr>
          <p:cNvPr id="10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8A5E1F61-292D-D759-181B-ABE780A2157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4864" end="51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2652" y="2203911"/>
            <a:ext cx="6427326" cy="3616785"/>
          </a:xfrm>
        </p:spPr>
      </p:pic>
      <p:pic>
        <p:nvPicPr>
          <p:cNvPr id="11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6AA9FDF5-0C45-8443-A428-3C91DFB9EB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30" end="3640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64674" y="2203911"/>
            <a:ext cx="6427326" cy="36167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5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9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DD656C-19B7-8403-5097-F79EAD83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1" y="525528"/>
            <a:ext cx="6754011" cy="35493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1C8610-2C61-9F5E-0BC3-C1270CE6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2" y="3761824"/>
            <a:ext cx="6096000" cy="29902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5A3ED33-103D-2801-7B1D-86DA906FB54C}"/>
              </a:ext>
            </a:extLst>
          </p:cNvPr>
          <p:cNvSpPr txBox="1"/>
          <p:nvPr/>
        </p:nvSpPr>
        <p:spPr>
          <a:xfrm>
            <a:off x="7806813" y="525528"/>
            <a:ext cx="3913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Aimants sur le Train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Des électro-aimants ou des bobines sont disposés sous le train.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Lorsqu'un courant traverse ces bobines, il interagit avec le champ magnétique généré par les aimants du rail.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Cette interaction est ce qui génère la </a:t>
            </a:r>
            <a:r>
              <a:rPr lang="fr-FR" b="1" dirty="0"/>
              <a:t>force de propulsion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8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707C-62AB-E6D1-9730-71C08AFE1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18" y="362429"/>
            <a:ext cx="11515963" cy="6107197"/>
          </a:xfrm>
        </p:spPr>
        <p:txBody>
          <a:bodyPr>
            <a:normAutofit/>
          </a:bodyPr>
          <a:lstStyle/>
          <a:p>
            <a:pPr marL="2877600" lvl="8" indent="0">
              <a:buNone/>
            </a:pPr>
            <a:r>
              <a:rPr lang="fr-FR" b="1" dirty="0"/>
              <a:t> </a:t>
            </a:r>
            <a:r>
              <a:rPr lang="fr-FR" sz="2400" b="1" dirty="0"/>
              <a:t>Force de propulsion (</a:t>
            </a:r>
            <a:r>
              <a:rPr lang="fr-FR" sz="2400" b="1" dirty="0" err="1"/>
              <a:t>Fp</a:t>
            </a:r>
            <a:r>
              <a:rPr lang="fr-FR" sz="2400" b="1" dirty="0"/>
              <a:t>)</a:t>
            </a:r>
          </a:p>
          <a:p>
            <a:r>
              <a:rPr lang="fr-FR" dirty="0"/>
              <a:t>La force de propulsion </a:t>
            </a:r>
            <a:r>
              <a:rPr lang="fr-FR" dirty="0" err="1"/>
              <a:t>Fp</a:t>
            </a:r>
            <a:r>
              <a:rPr lang="fr-FR" dirty="0"/>
              <a:t>​ est générée par l'interaction entre les champs magnétiques des électroaimants du train et ceux de la voie.</a:t>
            </a:r>
          </a:p>
          <a:p>
            <a:r>
              <a:rPr lang="fr-FR" dirty="0"/>
              <a:t>Force de Lorentz pour une Interaction Magnétique</a:t>
            </a:r>
          </a:p>
          <a:p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fr-FR" dirty="0"/>
              <a:t>Pour un fil : 		     or on a            		       donc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Les charges q se déplacent à une vitesse moyenne v le long du fil. Si nous considérons un segment de fil de longueur L, la charge totale ΔQ dans ce segment est liée à la densité de charges n (nombre de charges par unité de volume) et à la section A du fil</a:t>
            </a:r>
          </a:p>
          <a:p>
            <a:pPr marL="36900" indent="0">
              <a:buNone/>
            </a:pPr>
            <a:endParaRPr lang="fr-FR" dirty="0"/>
          </a:p>
        </p:txBody>
      </p:sp>
      <p:sp>
        <p:nvSpPr>
          <p:cNvPr id="20" name="AutoShape 5" descr="{\displaystyle {\vec {F}}=q{\vec {E}}+q{\vec {v}}\wedge {\vec {B}}}">
            <a:extLst>
              <a:ext uri="{FF2B5EF4-FFF2-40B4-BE49-F238E27FC236}">
                <a16:creationId xmlns:a16="http://schemas.microsoft.com/office/drawing/2014/main" id="{26469229-D767-7F07-D40C-31CB7E885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B12F593-668C-88E9-BF17-9A0556DB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064022"/>
            <a:ext cx="2364219" cy="6971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E907FA5-EB8C-B9AB-23B0-06F835F7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84" y="2899691"/>
            <a:ext cx="1480084" cy="69714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31E34B9-B627-D324-CCDF-F51B5A34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91" y="2761162"/>
            <a:ext cx="2113294" cy="66783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FD9FAC3-D62C-33CE-D198-A856FB1BD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253" y="2673524"/>
            <a:ext cx="2481159" cy="84311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EC002AC-A177-7F16-49A4-EA3DEE822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53" y="5058775"/>
            <a:ext cx="6927221" cy="13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4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8088</TotalTime>
  <Words>1177</Words>
  <Application>Microsoft Office PowerPoint</Application>
  <PresentationFormat>Grand écran</PresentationFormat>
  <Paragraphs>154</Paragraphs>
  <Slides>19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Calisto MT</vt:lpstr>
      <vt:lpstr>Cambria Math</vt:lpstr>
      <vt:lpstr>Goudy Old Style</vt:lpstr>
      <vt:lpstr>Wingdings</vt:lpstr>
      <vt:lpstr>Wingdings 2</vt:lpstr>
      <vt:lpstr>Ardoise</vt:lpstr>
      <vt:lpstr>Le train à lévitation magnétique </vt:lpstr>
      <vt:lpstr>Sommaire:</vt:lpstr>
      <vt:lpstr>Histoire brève du train maglev</vt:lpstr>
      <vt:lpstr>Présentation PowerPoint</vt:lpstr>
      <vt:lpstr>Présentation PowerPoint</vt:lpstr>
      <vt:lpstr>Expressions des différentes forces introduites</vt:lpstr>
      <vt:lpstr>Propulsion</vt:lpstr>
      <vt:lpstr>Présentation PowerPoint</vt:lpstr>
      <vt:lpstr>Présentation PowerPoint</vt:lpstr>
      <vt:lpstr>Suite force propulsion</vt:lpstr>
      <vt:lpstr>Application du PFD</vt:lpstr>
      <vt:lpstr>Equadiff</vt:lpstr>
      <vt:lpstr>Temps théorique pour atteindre cette vitesse</vt:lpstr>
      <vt:lpstr>Force de Sustention </vt:lpstr>
      <vt:lpstr>Modélisation force</vt:lpstr>
      <vt:lpstr>Présentation PowerPoint</vt:lpstr>
      <vt:lpstr>Rendement</vt:lpstr>
      <vt:lpstr>Avantages/Incovenients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Pourquoi les oiseaux et avions volent ?</dc:title>
  <dc:creator>Alize Coudercher</dc:creator>
  <cp:lastModifiedBy>Garcia-buscaylet Pierre</cp:lastModifiedBy>
  <cp:revision>19</cp:revision>
  <dcterms:created xsi:type="dcterms:W3CDTF">2024-12-14T13:59:26Z</dcterms:created>
  <dcterms:modified xsi:type="dcterms:W3CDTF">2025-01-10T06:50:43Z</dcterms:modified>
</cp:coreProperties>
</file>